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Candal"/>
      <p:regular r:id="rId62"/>
    </p:embeddedFont>
    <p:embeddedFont>
      <p:font typeface="Lora"/>
      <p:regular r:id="rId63"/>
      <p:bold r:id="rId64"/>
      <p:italic r:id="rId65"/>
      <p:boldItalic r:id="rId66"/>
    </p:embeddedFont>
    <p:embeddedFont>
      <p:font typeface="Quattrocento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90B5896-0D77-4566-88BE-2CAAC7FDAEB4}">
  <a:tblStyle styleId="{190B5896-0D77-4566-88BE-2CAAC7FDAEB4}" styleName="Table_0">
    <a:wholeTbl>
      <a:tcTxStyle/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Quattrocento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andal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7.xml"/><Relationship Id="rId66" Type="http://schemas.openxmlformats.org/officeDocument/2006/relationships/font" Target="fonts/Lora-boldItalic.fntdata"/><Relationship Id="rId21" Type="http://schemas.openxmlformats.org/officeDocument/2006/relationships/slide" Target="slides/slide16.xml"/><Relationship Id="rId65" Type="http://schemas.openxmlformats.org/officeDocument/2006/relationships/font" Target="fonts/Lora-italic.fntdata"/><Relationship Id="rId24" Type="http://schemas.openxmlformats.org/officeDocument/2006/relationships/slide" Target="slides/slide19.xml"/><Relationship Id="rId68" Type="http://schemas.openxmlformats.org/officeDocument/2006/relationships/font" Target="fonts/QuattrocentoSans-bold.fntdata"/><Relationship Id="rId23" Type="http://schemas.openxmlformats.org/officeDocument/2006/relationships/slide" Target="slides/slide18.xml"/><Relationship Id="rId67" Type="http://schemas.openxmlformats.org/officeDocument/2006/relationships/font" Target="fonts/QuattrocentoSans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Quattrocen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" name="Shape 12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114300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7429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955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714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4605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ct val="64999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SzPct val="100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3716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79999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37160" lvl="5" marL="25146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79999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137160" lvl="6" marL="29718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79999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137159" lvl="7" marL="34290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79999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137159" lvl="8" marL="3886200" marR="0" rtl="0" algn="l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79999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2590800" y="4857750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4686300"/>
            <a:ext cx="243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b="0" i="0" lang="en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subTitle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5" name="Shape 15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" name="Shape 16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cxnSp>
        <p:nvCxnSpPr>
          <p:cNvPr id="18" name="Shape 18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" name="Shape 1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2" name="Shape 22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" name="Shape 23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ora"/>
                <a:ea typeface="Lora"/>
                <a:cs typeface="Lora"/>
                <a:sym typeface="Lo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2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" name="Shape 28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1" name="Shape 31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" name="Shape 3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37" name="Shape 3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" name="Shape 38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" name="Shape 4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" name="Shape 4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52" name="Shape 5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" name="Shape 53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" name="Shape 5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8" name="Shape 58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" name="Shape 59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ora"/>
                <a:ea typeface="Lora"/>
                <a:cs typeface="Lora"/>
                <a:sym typeface="Lo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hape 62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" name="Shape 63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youtube.com/v/9ipLUbFr3g0" TargetMode="External"/><Relationship Id="rId4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38.jp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9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hyperlink" Target="#slide=next" TargetMode="External"/><Relationship Id="rId4" Type="http://schemas.openxmlformats.org/officeDocument/2006/relationships/hyperlink" Target="#slide=id.g11135dd579_0_14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996625" y="2003900"/>
            <a:ext cx="6022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ECE 18-652</a:t>
            </a:r>
            <a:br>
              <a:rPr lang="en"/>
            </a:br>
            <a:r>
              <a:rPr lang="en"/>
              <a:t>Final Project Presentation </a:t>
            </a:r>
          </a:p>
        </p:txBody>
      </p:sp>
      <p:grpSp>
        <p:nvGrpSpPr>
          <p:cNvPr id="78" name="Shape 78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79" name="Shape 7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Architecture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79" name="Shape 17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50" y="1358274"/>
            <a:ext cx="4445864" cy="78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750" y="2191175"/>
            <a:ext cx="4415949" cy="26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2" type="sldNum"/>
          </p:nvPr>
        </p:nvSpPr>
        <p:spPr>
          <a:xfrm>
            <a:off x="8259920" y="4749850"/>
            <a:ext cx="845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Architecture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2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75" y="1412350"/>
            <a:ext cx="3957986" cy="34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>
            <p:ph idx="12" type="sldNum"/>
          </p:nvPr>
        </p:nvSpPr>
        <p:spPr>
          <a:xfrm>
            <a:off x="8300370" y="4749850"/>
            <a:ext cx="805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Architecture</a:t>
            </a:r>
          </a:p>
        </p:txBody>
      </p:sp>
      <p:grpSp>
        <p:nvGrpSpPr>
          <p:cNvPr id="203" name="Shape 20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04" name="Shape 20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44604"/>
          <a:stretch/>
        </p:blipFill>
        <p:spPr>
          <a:xfrm>
            <a:off x="4434475" y="1891249"/>
            <a:ext cx="4245150" cy="22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36431" t="0"/>
          <a:stretch/>
        </p:blipFill>
        <p:spPr>
          <a:xfrm>
            <a:off x="500150" y="2217712"/>
            <a:ext cx="3574025" cy="15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idx="12" type="sldNum"/>
          </p:nvPr>
        </p:nvSpPr>
        <p:spPr>
          <a:xfrm>
            <a:off x="8320596" y="4749850"/>
            <a:ext cx="7848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Architecture</a:t>
            </a:r>
          </a:p>
        </p:txBody>
      </p:sp>
      <p:grpSp>
        <p:nvGrpSpPr>
          <p:cNvPr id="216" name="Shape 21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17" name="Shape 21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55257" l="0" r="0" t="0"/>
          <a:stretch/>
        </p:blipFill>
        <p:spPr>
          <a:xfrm>
            <a:off x="2000925" y="1891149"/>
            <a:ext cx="4937725" cy="20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idx="12" type="sldNum"/>
          </p:nvPr>
        </p:nvSpPr>
        <p:spPr>
          <a:xfrm>
            <a:off x="8381272" y="4749850"/>
            <a:ext cx="724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Push</a:t>
            </a:r>
          </a:p>
        </p:txBody>
      </p:sp>
      <p:grpSp>
        <p:nvGrpSpPr>
          <p:cNvPr id="228" name="Shape 22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29" name="Shape 22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50" y="1627046"/>
            <a:ext cx="6240648" cy="28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12" type="sldNum"/>
          </p:nvPr>
        </p:nvSpPr>
        <p:spPr>
          <a:xfrm>
            <a:off x="8280150" y="4749850"/>
            <a:ext cx="825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ctrTitle"/>
          </p:nvPr>
        </p:nvSpPr>
        <p:spPr>
          <a:xfrm>
            <a:off x="2022225" y="1693525"/>
            <a:ext cx="4774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99"/>
              </a:buClr>
              <a:buSzPct val="25000"/>
              <a:buFont typeface="Arial"/>
              <a:buNone/>
            </a:pPr>
            <a:r>
              <a:rPr lang="en"/>
              <a:t>Features of Our App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4294967295" type="ctrTitle"/>
          </p:nvPr>
        </p:nvSpPr>
        <p:spPr>
          <a:xfrm>
            <a:off x="1170500" y="2878750"/>
            <a:ext cx="68655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What can citizens do?</a:t>
            </a:r>
          </a:p>
        </p:txBody>
      </p:sp>
      <p:cxnSp>
        <p:nvCxnSpPr>
          <p:cNvPr id="247" name="Shape 247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8" name="Shape 24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9" name="Shape 249"/>
          <p:cNvGrpSpPr/>
          <p:nvPr/>
        </p:nvGrpSpPr>
        <p:grpSpPr>
          <a:xfrm>
            <a:off x="4184367" y="854982"/>
            <a:ext cx="1035173" cy="1035154"/>
            <a:chOff x="6643075" y="3664250"/>
            <a:chExt cx="407950" cy="407975"/>
          </a:xfrm>
        </p:grpSpPr>
        <p:sp>
          <p:nvSpPr>
            <p:cNvPr id="250" name="Shape 250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Shape 252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253" name="Shape 253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Shape 257"/>
          <p:cNvSpPr/>
          <p:nvPr/>
        </p:nvSpPr>
        <p:spPr>
          <a:xfrm>
            <a:off x="3936799" y="1094078"/>
            <a:ext cx="161807" cy="15449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 rot="2697385">
            <a:off x="5003062" y="1885038"/>
            <a:ext cx="245621" cy="234528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197375" y="1751150"/>
            <a:ext cx="98383" cy="9397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 rot="1280154">
            <a:off x="3824696" y="1560092"/>
            <a:ext cx="98367" cy="9397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Login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As an existing user, you can login to SSNoC with your username and password. </a:t>
            </a:r>
          </a:p>
        </p:txBody>
      </p:sp>
      <p:grpSp>
        <p:nvGrpSpPr>
          <p:cNvPr id="270" name="Shape 270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71" name="Shape 271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idx="12" type="sldNum"/>
          </p:nvPr>
        </p:nvSpPr>
        <p:spPr>
          <a:xfrm>
            <a:off x="7997026" y="4749850"/>
            <a:ext cx="11085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Login as New User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As a new user, you can register and login to SSNoC with your username and password. </a:t>
            </a:r>
          </a:p>
        </p:txBody>
      </p:sp>
      <p:grpSp>
        <p:nvGrpSpPr>
          <p:cNvPr id="283" name="Shape 283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84" name="Shape 284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75" y="1188850"/>
            <a:ext cx="1589700" cy="28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idx="12" type="sldNum"/>
          </p:nvPr>
        </p:nvSpPr>
        <p:spPr>
          <a:xfrm>
            <a:off x="7814999" y="4749850"/>
            <a:ext cx="1290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Chat Publicly 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would enter the public chat room after login, where they would be able to join the public chat. </a:t>
            </a:r>
          </a:p>
        </p:txBody>
      </p:sp>
      <p:grpSp>
        <p:nvGrpSpPr>
          <p:cNvPr id="296" name="Shape 296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49"/>
            <a:ext cx="1589700" cy="28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>
            <p:ph idx="12" type="sldNum"/>
          </p:nvPr>
        </p:nvSpPr>
        <p:spPr>
          <a:xfrm>
            <a:off x="7815002" y="4749850"/>
            <a:ext cx="1290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4294967295" type="subTitle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3600">
                <a:latin typeface="Lora"/>
                <a:ea typeface="Lora"/>
                <a:cs typeface="Lora"/>
                <a:sym typeface="Lora"/>
              </a:rPr>
              <a:t>We are </a:t>
            </a:r>
            <a:r>
              <a:rPr b="1" i="1" lang="en" sz="360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Team A1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Congshan Lv, Guangyu Chen, Jin Gu, Jiyu Shi, Pan Li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92" name="Shape 92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4294967295" type="ctrTitle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" name="Shape 96"/>
          <p:cNvSpPr txBox="1"/>
          <p:nvPr>
            <p:ph idx="12" type="sldNum"/>
          </p:nvPr>
        </p:nvSpPr>
        <p:spPr>
          <a:xfrm>
            <a:off x="8286895" y="4749850"/>
            <a:ext cx="81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/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Chat Privately 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also have one-on-one conversation with another user. </a:t>
            </a:r>
          </a:p>
        </p:txBody>
      </p:sp>
      <p:grpSp>
        <p:nvGrpSpPr>
          <p:cNvPr id="309" name="Shape 30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10" name="Shape 31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6925"/>
            <a:ext cx="1589700" cy="28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>
            <p:ph idx="12" type="sldNum"/>
          </p:nvPr>
        </p:nvSpPr>
        <p:spPr>
          <a:xfrm>
            <a:off x="7976801" y="4749850"/>
            <a:ext cx="112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Announcements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Citizens can view/search the announcements posted by the administrator. </a:t>
            </a:r>
          </a:p>
        </p:txBody>
      </p:sp>
      <p:grpSp>
        <p:nvGrpSpPr>
          <p:cNvPr id="322" name="Shape 322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23" name="Shape 323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550"/>
            <a:ext cx="1589700" cy="28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>
            <p:ph idx="12" type="sldNum"/>
          </p:nvPr>
        </p:nvSpPr>
        <p:spPr>
          <a:xfrm>
            <a:off x="7936351" y="4749850"/>
            <a:ext cx="1169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 List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view a list of all users and their status.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Users can also search a user by status or username. 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36" name="Shape 33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12" type="sldNum"/>
          </p:nvPr>
        </p:nvSpPr>
        <p:spPr>
          <a:xfrm>
            <a:off x="801725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4294967295" type="ctrTitle"/>
          </p:nvPr>
        </p:nvSpPr>
        <p:spPr>
          <a:xfrm>
            <a:off x="83950" y="2878750"/>
            <a:ext cx="8976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What can administrators do?</a:t>
            </a:r>
          </a:p>
        </p:txBody>
      </p:sp>
      <p:cxnSp>
        <p:nvCxnSpPr>
          <p:cNvPr id="345" name="Shape 345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6" name="Shape 346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47" name="Shape 347"/>
          <p:cNvGrpSpPr/>
          <p:nvPr/>
        </p:nvGrpSpPr>
        <p:grpSpPr>
          <a:xfrm>
            <a:off x="4184367" y="854982"/>
            <a:ext cx="1035173" cy="1035154"/>
            <a:chOff x="6643075" y="3664250"/>
            <a:chExt cx="407950" cy="407975"/>
          </a:xfrm>
        </p:grpSpPr>
        <p:sp>
          <p:nvSpPr>
            <p:cNvPr id="348" name="Shape 34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Shape 350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351" name="Shape 351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Shape 355"/>
          <p:cNvSpPr/>
          <p:nvPr/>
        </p:nvSpPr>
        <p:spPr>
          <a:xfrm>
            <a:off x="3936799" y="1094078"/>
            <a:ext cx="161807" cy="15449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 rot="2697385">
            <a:off x="5003062" y="1885038"/>
            <a:ext cx="245621" cy="234528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5197375" y="1751150"/>
            <a:ext cx="98383" cy="9397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 rot="1280154">
            <a:off x="3824696" y="1560092"/>
            <a:ext cx="98367" cy="9397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Announcements(admin)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Besides viewing and searching, the administrator also have the privilege to post an announcement.  </a:t>
            </a:r>
          </a:p>
        </p:txBody>
      </p:sp>
      <p:grpSp>
        <p:nvGrpSpPr>
          <p:cNvPr id="368" name="Shape 36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69" name="Shape 36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Shape 371"/>
          <p:cNvSpPr txBox="1"/>
          <p:nvPr>
            <p:ph idx="12" type="sldNum"/>
          </p:nvPr>
        </p:nvSpPr>
        <p:spPr>
          <a:xfrm>
            <a:off x="7862201" y="4749850"/>
            <a:ext cx="12435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90950"/>
            <a:ext cx="1589700" cy="28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Measure Performance(admin)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Administrators can measure the performance of the system by evaluating the running time of GET/POST requests. </a:t>
            </a:r>
          </a:p>
        </p:txBody>
      </p:sp>
      <p:grpSp>
        <p:nvGrpSpPr>
          <p:cNvPr id="381" name="Shape 381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82" name="Shape 382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>
            <p:ph idx="12" type="sldNum"/>
          </p:nvPr>
        </p:nvSpPr>
        <p:spPr>
          <a:xfrm>
            <a:off x="7922864" y="4749850"/>
            <a:ext cx="1182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92" name="Shape 392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Administer User Profile(admin)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Administrators can modify user profile. The user would be logged out if there is a modification on his profile.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95" name="Shape 39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Shape 397"/>
          <p:cNvSpPr txBox="1"/>
          <p:nvPr>
            <p:ph idx="12" type="sldNum"/>
          </p:nvPr>
        </p:nvSpPr>
        <p:spPr>
          <a:xfrm>
            <a:off x="7814988" y="4749850"/>
            <a:ext cx="1290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90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4294967295" type="ctrTitle"/>
          </p:nvPr>
        </p:nvSpPr>
        <p:spPr>
          <a:xfrm>
            <a:off x="83950" y="2878750"/>
            <a:ext cx="8976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Unique Feature</a:t>
            </a:r>
          </a:p>
        </p:txBody>
      </p:sp>
      <p:cxnSp>
        <p:nvCxnSpPr>
          <p:cNvPr id="404" name="Shape 404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5" name="Shape 405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4184367" y="854982"/>
            <a:ext cx="1035173" cy="1035154"/>
            <a:chOff x="6643075" y="3664250"/>
            <a:chExt cx="407950" cy="407975"/>
          </a:xfrm>
        </p:grpSpPr>
        <p:sp>
          <p:nvSpPr>
            <p:cNvPr id="407" name="Shape 407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410" name="Shape 410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Shape 414"/>
          <p:cNvSpPr/>
          <p:nvPr/>
        </p:nvSpPr>
        <p:spPr>
          <a:xfrm>
            <a:off x="3936799" y="1094078"/>
            <a:ext cx="161807" cy="15449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 rot="2697385">
            <a:off x="5003062" y="1885038"/>
            <a:ext cx="245621" cy="234528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5197375" y="1751150"/>
            <a:ext cx="98383" cy="9397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 rot="1280154">
            <a:off x="3824696" y="1560092"/>
            <a:ext cx="98367" cy="9397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425" name="Shape 425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Map(unique feature)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share their locations on the map, and also see where other users are.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       OK                       Emergency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       Help                    Undefined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       Offline</a:t>
            </a:r>
          </a:p>
        </p:txBody>
      </p:sp>
      <p:grpSp>
        <p:nvGrpSpPr>
          <p:cNvPr id="427" name="Shape 427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428" name="Shape 428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724" y="3284025"/>
            <a:ext cx="337649" cy="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25" y="3617962"/>
            <a:ext cx="337649" cy="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825" y="3284025"/>
            <a:ext cx="337649" cy="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7150" y="3951925"/>
            <a:ext cx="270224" cy="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>
            <p:ph idx="12" type="sldNum"/>
          </p:nvPr>
        </p:nvSpPr>
        <p:spPr>
          <a:xfrm>
            <a:off x="801725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grpSp>
        <p:nvGrpSpPr>
          <p:cNvPr id="435" name="Shape 435"/>
          <p:cNvGrpSpPr/>
          <p:nvPr/>
        </p:nvGrpSpPr>
        <p:grpSpPr>
          <a:xfrm>
            <a:off x="2912967" y="3588075"/>
            <a:ext cx="337500" cy="322584"/>
            <a:chOff x="810480" y="4059012"/>
            <a:chExt cx="337500" cy="322584"/>
          </a:xfrm>
        </p:grpSpPr>
        <p:sp>
          <p:nvSpPr>
            <p:cNvPr id="436" name="Shape 436"/>
            <p:cNvSpPr/>
            <p:nvPr/>
          </p:nvSpPr>
          <p:spPr>
            <a:xfrm rot="8214223">
              <a:off x="867481" y="4114275"/>
              <a:ext cx="223498" cy="230742"/>
            </a:xfrm>
            <a:prstGeom prst="teardrop">
              <a:avLst>
                <a:gd fmla="val 100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899812" y="4151287"/>
              <a:ext cx="158700" cy="1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x="844012" y="4059012"/>
              <a:ext cx="2703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4A86E8"/>
                  </a:solidFill>
                  <a:latin typeface="Candal"/>
                  <a:ea typeface="Candal"/>
                  <a:cs typeface="Candal"/>
                  <a:sym typeface="Candal"/>
                </a:rPr>
                <a:t>?</a:t>
              </a:r>
            </a:p>
          </p:txBody>
        </p:sp>
      </p:grpSp>
      <p:pic>
        <p:nvPicPr>
          <p:cNvPr id="439" name="Shape 4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750" y="1180650"/>
            <a:ext cx="1589700" cy="2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Map(unique feature)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Administrators can mark the map with markers such as food, medicine, and water.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449" name="Shape 44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Shape 451"/>
          <p:cNvSpPr txBox="1"/>
          <p:nvPr>
            <p:ph idx="12" type="sldNum"/>
          </p:nvPr>
        </p:nvSpPr>
        <p:spPr>
          <a:xfrm>
            <a:off x="801725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900" y="1188850"/>
            <a:ext cx="1599550" cy="2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650" y="4316799"/>
            <a:ext cx="9144000" cy="8265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04" name="Shape 10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916450" y="1459400"/>
            <a:ext cx="658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CC00"/>
              </a:buClr>
              <a:buSzPct val="100000"/>
              <a:buFont typeface="Quattrocento Sans"/>
              <a:buChar char="◉"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Software Architecture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CC00"/>
              </a:buClr>
              <a:buSzPct val="100000"/>
              <a:buFont typeface="Quattrocento Sans"/>
              <a:buChar char="◉"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 of Our App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FFCC00"/>
              </a:buClr>
              <a:buSzPct val="100000"/>
              <a:buFont typeface="Quattrocento Sans"/>
              <a:buChar char="◉"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Test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FFCC00"/>
              </a:buClr>
              <a:buSzPct val="100000"/>
              <a:buFont typeface="Quattrocento Sans"/>
              <a:buChar char="◉"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Practices and Quality attributes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FFCC00"/>
              </a:buClr>
              <a:buSzPct val="100000"/>
              <a:buFont typeface="Quattrocento Sans"/>
              <a:buChar char="◉"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Lessons learned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286895" y="4749850"/>
            <a:ext cx="81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/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4294967295" type="ctrTitle"/>
          </p:nvPr>
        </p:nvSpPr>
        <p:spPr>
          <a:xfrm>
            <a:off x="83950" y="2878750"/>
            <a:ext cx="8976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Individual Features</a:t>
            </a:r>
          </a:p>
        </p:txBody>
      </p:sp>
      <p:cxnSp>
        <p:nvCxnSpPr>
          <p:cNvPr id="458" name="Shape 45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9" name="Shape 459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0" name="Shape 460"/>
          <p:cNvGrpSpPr/>
          <p:nvPr/>
        </p:nvGrpSpPr>
        <p:grpSpPr>
          <a:xfrm>
            <a:off x="4184367" y="854982"/>
            <a:ext cx="1035173" cy="1035154"/>
            <a:chOff x="6643075" y="3664250"/>
            <a:chExt cx="407950" cy="407975"/>
          </a:xfrm>
        </p:grpSpPr>
        <p:sp>
          <p:nvSpPr>
            <p:cNvPr id="461" name="Shape 461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Shape 463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464" name="Shape 464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Shape 468"/>
          <p:cNvSpPr/>
          <p:nvPr/>
        </p:nvSpPr>
        <p:spPr>
          <a:xfrm>
            <a:off x="3936799" y="1094078"/>
            <a:ext cx="161807" cy="15449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 rot="2697385">
            <a:off x="5003062" y="1885038"/>
            <a:ext cx="245621" cy="234528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5197375" y="1751150"/>
            <a:ext cx="98383" cy="9397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1280154">
            <a:off x="3824696" y="1560092"/>
            <a:ext cx="98367" cy="9397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1381250" y="922675"/>
            <a:ext cx="4415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Modify Profile(Jiyu Shi)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modify their own profiles.</a:t>
            </a:r>
          </a:p>
        </p:txBody>
      </p:sp>
      <p:grpSp>
        <p:nvGrpSpPr>
          <p:cNvPr id="481" name="Shape 481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482" name="Shape 482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Shape 484"/>
          <p:cNvSpPr txBox="1"/>
          <p:nvPr>
            <p:ph idx="12" type="sldNum"/>
          </p:nvPr>
        </p:nvSpPr>
        <p:spPr>
          <a:xfrm>
            <a:off x="801725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1381250" y="922675"/>
            <a:ext cx="4415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Delete Message(Pan Li)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delete messages in multiple ways: single, multiple, time period.  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495" name="Shape 49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Shape 497"/>
          <p:cNvSpPr txBox="1"/>
          <p:nvPr>
            <p:ph idx="12" type="sldNum"/>
          </p:nvPr>
        </p:nvSpPr>
        <p:spPr>
          <a:xfrm>
            <a:off x="801725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Posts(Congshan Lv)</a:t>
            </a:r>
          </a:p>
        </p:txBody>
      </p:sp>
      <p:grpSp>
        <p:nvGrpSpPr>
          <p:cNvPr id="506" name="Shape 506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507" name="Shape 50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Shape 509"/>
          <p:cNvSpPr txBox="1"/>
          <p:nvPr>
            <p:ph idx="12" type="sldNum"/>
          </p:nvPr>
        </p:nvSpPr>
        <p:spPr>
          <a:xfrm>
            <a:off x="7895889" y="4749850"/>
            <a:ext cx="1209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send posts, and also view posts from other people. 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75" y="1188850"/>
            <a:ext cx="1589700" cy="2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518" name="Shape 518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Alerts(Guangyu Chen)</a:t>
            </a:r>
          </a:p>
        </p:txBody>
      </p:sp>
      <p:grpSp>
        <p:nvGrpSpPr>
          <p:cNvPr id="519" name="Shape 51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520" name="Shape 52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Shape 522"/>
          <p:cNvSpPr txBox="1"/>
          <p:nvPr>
            <p:ph idx="12" type="sldNum"/>
          </p:nvPr>
        </p:nvSpPr>
        <p:spPr>
          <a:xfrm>
            <a:off x="7720627" y="4749850"/>
            <a:ext cx="1385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 can receive alert, in situation of emergency. The sound of the alert is different in different situations. 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900" y="1188850"/>
            <a:ext cx="1589700" cy="28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1381250" y="922675"/>
            <a:ext cx="4053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Chat(Jin Gu)</a:t>
            </a:r>
          </a:p>
        </p:txBody>
      </p:sp>
      <p:grpSp>
        <p:nvGrpSpPr>
          <p:cNvPr id="530" name="Shape 530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531" name="Shape 531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Shape 533"/>
          <p:cNvSpPr txBox="1"/>
          <p:nvPr>
            <p:ph idx="12" type="sldNum"/>
          </p:nvPr>
        </p:nvSpPr>
        <p:spPr>
          <a:xfrm>
            <a:off x="7943090" y="4749850"/>
            <a:ext cx="11625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Congshan Lv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1381250" y="1616475"/>
            <a:ext cx="31590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can invite other people into a chat group, and hold private conversations within the group. </a:t>
            </a:r>
          </a:p>
        </p:txBody>
      </p:sp>
      <p:grpSp>
        <p:nvGrpSpPr>
          <p:cNvPr id="535" name="Shape 535"/>
          <p:cNvGrpSpPr/>
          <p:nvPr/>
        </p:nvGrpSpPr>
        <p:grpSpPr>
          <a:xfrm>
            <a:off x="4483454" y="724198"/>
            <a:ext cx="4164684" cy="3807707"/>
            <a:chOff x="2001837" y="591612"/>
            <a:chExt cx="5140315" cy="4001794"/>
          </a:xfrm>
        </p:grpSpPr>
        <p:sp>
          <p:nvSpPr>
            <p:cNvPr id="536" name="Shape 536"/>
            <p:cNvSpPr/>
            <p:nvPr/>
          </p:nvSpPr>
          <p:spPr>
            <a:xfrm>
              <a:off x="2001837" y="591612"/>
              <a:ext cx="5140315" cy="4001794"/>
            </a:xfrm>
            <a:custGeom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     </a:t>
              </a:r>
            </a:p>
          </p:txBody>
        </p:sp>
        <p:sp>
          <p:nvSpPr>
            <p:cNvPr id="537" name="Shape 537"/>
            <p:cNvSpPr/>
            <p:nvPr/>
          </p:nvSpPr>
          <p:spPr>
            <a:xfrm>
              <a:off x="2213050" y="804150"/>
              <a:ext cx="4717800" cy="30075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</a:rPr>
                <a:t>Place your screenshot here  </a:t>
              </a:r>
            </a:p>
          </p:txBody>
        </p:sp>
      </p:grpSp>
      <p:sp>
        <p:nvSpPr>
          <p:cNvPr id="538" name="Shape 538">
            <a:hlinkClick r:id="rId3"/>
          </p:cNvPr>
          <p:cNvSpPr/>
          <p:nvPr/>
        </p:nvSpPr>
        <p:spPr>
          <a:xfrm>
            <a:off x="4665575" y="922675"/>
            <a:ext cx="3823474" cy="28624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ctrTitle"/>
          </p:nvPr>
        </p:nvSpPr>
        <p:spPr>
          <a:xfrm>
            <a:off x="2022225" y="1693525"/>
            <a:ext cx="4774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en"/>
              <a:t>How to Test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Test Overview</a:t>
            </a:r>
          </a:p>
        </p:txBody>
      </p:sp>
      <p:grpSp>
        <p:nvGrpSpPr>
          <p:cNvPr id="551" name="Shape 55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552" name="Shape 55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975" y="1530550"/>
            <a:ext cx="5275599" cy="3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>
            <p:ph idx="12" type="sldNum"/>
          </p:nvPr>
        </p:nvSpPr>
        <p:spPr>
          <a:xfrm>
            <a:off x="7754352" y="4749850"/>
            <a:ext cx="1351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Guangyu Chen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1381250" y="922675"/>
            <a:ext cx="5537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Automated Unit Test</a:t>
            </a:r>
          </a:p>
        </p:txBody>
      </p:sp>
      <p:grpSp>
        <p:nvGrpSpPr>
          <p:cNvPr id="563" name="Shape 56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564" name="Shape 56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99" y="1590699"/>
            <a:ext cx="3392749" cy="3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225" y="1445225"/>
            <a:ext cx="3817550" cy="32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idx="12" type="sldNum"/>
          </p:nvPr>
        </p:nvSpPr>
        <p:spPr>
          <a:xfrm>
            <a:off x="7835226" y="4749850"/>
            <a:ext cx="1270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Guangyu Chen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1381250" y="922675"/>
            <a:ext cx="53553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REST Integration Test</a:t>
            </a:r>
          </a:p>
        </p:txBody>
      </p:sp>
      <p:grpSp>
        <p:nvGrpSpPr>
          <p:cNvPr id="576" name="Shape 57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577" name="Shape 57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5" y="1526025"/>
            <a:ext cx="3367050" cy="34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950" y="1511891"/>
            <a:ext cx="3367050" cy="345930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>
            <p:ph idx="12" type="sldNum"/>
          </p:nvPr>
        </p:nvSpPr>
        <p:spPr>
          <a:xfrm>
            <a:off x="7612778" y="4749850"/>
            <a:ext cx="14928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Guangyu Chen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2022225" y="1693525"/>
            <a:ext cx="4774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Architecture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286895" y="4749850"/>
            <a:ext cx="81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/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1381250" y="922675"/>
            <a:ext cx="53553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Automated UI Test</a:t>
            </a:r>
          </a:p>
        </p:txBody>
      </p:sp>
      <p:grpSp>
        <p:nvGrpSpPr>
          <p:cNvPr id="589" name="Shape 589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590" name="Shape 590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600" y="1544125"/>
            <a:ext cx="5430173" cy="339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>
            <p:ph idx="12" type="sldNum"/>
          </p:nvPr>
        </p:nvSpPr>
        <p:spPr>
          <a:xfrm>
            <a:off x="7653227" y="4749850"/>
            <a:ext cx="1452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Guangyu Chen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ctrTitle"/>
          </p:nvPr>
        </p:nvSpPr>
        <p:spPr>
          <a:xfrm>
            <a:off x="2022225" y="1693525"/>
            <a:ext cx="6156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en"/>
              <a:t>Practices and Quality attributes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</a:p>
        </p:txBody>
      </p:sp>
      <p:sp>
        <p:nvSpPr>
          <p:cNvPr id="602" name="Shape 60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08" name="Shape 60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09" name="Shape 60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Shape 613"/>
          <p:cNvSpPr txBox="1"/>
          <p:nvPr>
            <p:ph idx="12" type="sldNum"/>
          </p:nvPr>
        </p:nvSpPr>
        <p:spPr>
          <a:xfrm>
            <a:off x="8219469" y="4749850"/>
            <a:ext cx="885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None/>
            </a:pPr>
            <a:r>
              <a:rPr lang="en"/>
              <a:t>Pan Li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424" y="1565900"/>
            <a:ext cx="4248350" cy="35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20" name="Shape 62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21" name="Shape 621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125" y="1560524"/>
            <a:ext cx="2288625" cy="1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4">
            <a:alphaModFix/>
          </a:blip>
          <a:srcRect b="2639" l="0" r="0" t="-2639"/>
          <a:stretch/>
        </p:blipFill>
        <p:spPr>
          <a:xfrm>
            <a:off x="303000" y="2791749"/>
            <a:ext cx="3163973" cy="21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 rotWithShape="1">
          <a:blip r:embed="rId5">
            <a:alphaModFix/>
          </a:blip>
          <a:srcRect b="49290" l="0" r="0" t="0"/>
          <a:stretch/>
        </p:blipFill>
        <p:spPr>
          <a:xfrm>
            <a:off x="5599300" y="2791750"/>
            <a:ext cx="2615540" cy="22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3470887" y="2037050"/>
            <a:ext cx="1829100" cy="36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629" name="Shape 629"/>
          <p:cNvSpPr/>
          <p:nvPr/>
        </p:nvSpPr>
        <p:spPr>
          <a:xfrm>
            <a:off x="5599300" y="3030575"/>
            <a:ext cx="440400" cy="22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7675575" y="4095675"/>
            <a:ext cx="440400" cy="22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8214844" y="4749850"/>
            <a:ext cx="890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37" name="Shape 63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38" name="Shape 63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249" y="1427425"/>
            <a:ext cx="2069799" cy="12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0" y="2726625"/>
            <a:ext cx="2899974" cy="21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475" y="2982828"/>
            <a:ext cx="2836522" cy="176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 rotWithShape="1">
          <a:blip r:embed="rId6">
            <a:alphaModFix/>
          </a:blip>
          <a:srcRect b="3197" l="6967" r="2542" t="8462"/>
          <a:stretch/>
        </p:blipFill>
        <p:spPr>
          <a:xfrm>
            <a:off x="6161814" y="2638975"/>
            <a:ext cx="2836537" cy="2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>
            <p:ph idx="12" type="sldNum"/>
          </p:nvPr>
        </p:nvSpPr>
        <p:spPr>
          <a:xfrm>
            <a:off x="8118368" y="4749850"/>
            <a:ext cx="9870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52" name="Shape 65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53" name="Shape 65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0" y="2104500"/>
            <a:ext cx="2787174" cy="19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073" y="1889775"/>
            <a:ext cx="3409052" cy="25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/>
          <p:nvPr/>
        </p:nvSpPr>
        <p:spPr>
          <a:xfrm>
            <a:off x="916450" y="2572950"/>
            <a:ext cx="2438400" cy="36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660" name="Shape 660"/>
          <p:cNvSpPr txBox="1"/>
          <p:nvPr>
            <p:ph idx="12" type="sldNum"/>
          </p:nvPr>
        </p:nvSpPr>
        <p:spPr>
          <a:xfrm>
            <a:off x="8179018" y="4749850"/>
            <a:ext cx="926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66" name="Shape 66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67" name="Shape 66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25" y="2041062"/>
            <a:ext cx="2870800" cy="20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/>
          <p:nvPr/>
        </p:nvSpPr>
        <p:spPr>
          <a:xfrm>
            <a:off x="1533025" y="2853850"/>
            <a:ext cx="1793700" cy="31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999" y="1704200"/>
            <a:ext cx="3800226" cy="28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idx="12" type="sldNum"/>
          </p:nvPr>
        </p:nvSpPr>
        <p:spPr>
          <a:xfrm>
            <a:off x="8098142" y="4749850"/>
            <a:ext cx="1007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99"/>
              </a:buClr>
              <a:buSzPct val="25000"/>
              <a:buFont typeface="Arial"/>
              <a:buNone/>
            </a:pPr>
            <a:r>
              <a:rPr lang="en"/>
              <a:t>Quality Attributes</a:t>
            </a: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1381250" y="1651075"/>
            <a:ext cx="2962200" cy="312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External/ Runtime/ Visible</a:t>
            </a:r>
          </a:p>
          <a:p>
            <a:pPr indent="-342900" lvl="0" marL="342900" rtl="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Performance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b="1" lang="en">
                <a:hlinkClick r:id="rId3"/>
              </a:rPr>
              <a:t>Robustness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Reliability</a:t>
            </a:r>
          </a:p>
          <a:p>
            <a:pPr indent="-342900" lvl="0" marL="342900" rtl="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...</a:t>
            </a:r>
          </a:p>
        </p:txBody>
      </p:sp>
      <p:sp>
        <p:nvSpPr>
          <p:cNvPr id="681" name="Shape 681"/>
          <p:cNvSpPr txBox="1"/>
          <p:nvPr>
            <p:ph idx="3" type="body"/>
          </p:nvPr>
        </p:nvSpPr>
        <p:spPr>
          <a:xfrm>
            <a:off x="4774751" y="1651075"/>
            <a:ext cx="3847800" cy="312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Internal/No-Runtime/Invisible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Testability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Portability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Reusability</a:t>
            </a:r>
          </a:p>
          <a:p>
            <a:pPr indent="-342900" lvl="0" marL="34290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b="1" lang="en">
                <a:hlinkClick r:id="rId4"/>
              </a:rPr>
              <a:t>Extensibility</a:t>
            </a:r>
          </a:p>
          <a:p>
            <a:pPr indent="-342900" lvl="0" marL="342900" rtl="0">
              <a:spcBef>
                <a:spcPts val="560"/>
              </a:spcBef>
              <a:buClr>
                <a:srgbClr val="FFCC00"/>
              </a:buClr>
              <a:buSzPct val="116666"/>
              <a:buFont typeface="Noto Sans Symbols"/>
            </a:pPr>
            <a:r>
              <a:rPr lang="en"/>
              <a:t>...</a:t>
            </a:r>
          </a:p>
        </p:txBody>
      </p:sp>
      <p:grpSp>
        <p:nvGrpSpPr>
          <p:cNvPr id="682" name="Shape 68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83" name="Shape 68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Shape 687"/>
          <p:cNvSpPr txBox="1"/>
          <p:nvPr>
            <p:ph idx="12" type="sldNum"/>
          </p:nvPr>
        </p:nvSpPr>
        <p:spPr>
          <a:xfrm>
            <a:off x="8259920" y="4749850"/>
            <a:ext cx="845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693" name="Shape 69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25" y="1405449"/>
            <a:ext cx="2885874" cy="18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649" y="1508747"/>
            <a:ext cx="3183025" cy="1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325" y="3322128"/>
            <a:ext cx="2885874" cy="173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8650" y="3657288"/>
            <a:ext cx="3183025" cy="94774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5360450" y="3171650"/>
            <a:ext cx="256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Front-end: Handle “wrong password” login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391500" y="4605025"/>
            <a:ext cx="256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Back-end: Handle “wrong password” login</a:t>
            </a:r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8017241" y="4749850"/>
            <a:ext cx="10881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381250" y="922675"/>
            <a:ext cx="7229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Software Engineering Practices</a:t>
            </a:r>
          </a:p>
        </p:txBody>
      </p:sp>
      <p:grpSp>
        <p:nvGrpSpPr>
          <p:cNvPr id="710" name="Shape 71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11" name="Shape 711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Shape 715"/>
          <p:cNvSpPr txBox="1"/>
          <p:nvPr/>
        </p:nvSpPr>
        <p:spPr>
          <a:xfrm>
            <a:off x="615625" y="1982050"/>
            <a:ext cx="50676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Separation of concerns 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Clr>
                <a:srgbClr val="FFCC00"/>
              </a:buClr>
              <a:buSzPct val="100000"/>
              <a:buFont typeface="Cambria"/>
              <a:buChar char="●"/>
            </a:pP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Model: data, domain knowledge 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Clr>
                <a:srgbClr val="FFCC00"/>
              </a:buClr>
              <a:buSzPct val="100000"/>
              <a:buFont typeface="Cambria"/>
              <a:buChar char="●"/>
            </a:pP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Controller: user interactions, flow 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Clr>
                <a:srgbClr val="FFCC00"/>
              </a:buClr>
              <a:buSzPct val="100000"/>
              <a:buFont typeface="Cambria"/>
              <a:buChar char="●"/>
            </a:pP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View: display, layout, presentation, visual elements 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874" y="1540925"/>
            <a:ext cx="1617799" cy="17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499" y="3370624"/>
            <a:ext cx="3028350" cy="15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idx="12" type="sldNum"/>
          </p:nvPr>
        </p:nvSpPr>
        <p:spPr>
          <a:xfrm>
            <a:off x="8118368" y="4749850"/>
            <a:ext cx="9870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Pan Li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Technology Selection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3" name="Shape 12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27" name="Shape 127"/>
          <p:cNvGraphicFramePr/>
          <p:nvPr/>
        </p:nvGraphicFramePr>
        <p:xfrm>
          <a:off x="1233637" y="18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{190B5896-0D77-4566-88BE-2CAAC7FDAEB4}</a:tableStyleId>
              </a:tblPr>
              <a:tblGrid>
                <a:gridCol w="2843600"/>
                <a:gridCol w="30011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HTML, CSS, JavaScript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Basic web building blocks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Bootstrap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Mobile </a:t>
                      </a:r>
                      <a:r>
                        <a:rPr lang="en" sz="1800">
                          <a:solidFill>
                            <a:srgbClr val="252525"/>
                          </a:solidFill>
                        </a:rPr>
                        <a:t>compatibility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28" name="Shape 128"/>
          <p:cNvGraphicFramePr/>
          <p:nvPr/>
        </p:nvGraphicFramePr>
        <p:xfrm>
          <a:off x="1274100" y="3014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{190B5896-0D77-4566-88BE-2CAAC7FDAEB4}</a:tableStyleId>
              </a:tblPr>
              <a:tblGrid>
                <a:gridCol w="1428750"/>
                <a:gridCol w="3829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Express.JS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Server framework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Node.JS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Runtime environment 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SQLite3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Database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9" name="Shape 129"/>
          <p:cNvSpPr txBox="1"/>
          <p:nvPr>
            <p:ph idx="12" type="sldNum"/>
          </p:nvPr>
        </p:nvSpPr>
        <p:spPr>
          <a:xfrm>
            <a:off x="8286895" y="4749850"/>
            <a:ext cx="81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None/>
            </a:pPr>
            <a:r>
              <a:rPr lang="en"/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ctrTitle"/>
          </p:nvPr>
        </p:nvSpPr>
        <p:spPr>
          <a:xfrm>
            <a:off x="2022225" y="1693525"/>
            <a:ext cx="4774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</a:p>
        </p:txBody>
      </p:sp>
      <p:sp>
        <p:nvSpPr>
          <p:cNvPr id="725" name="Shape 72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Lessons Learned</a:t>
            </a:r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1381250" y="17688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Four Most valuable lessons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Give TDD a Try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Happy Pair Programming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Pay Your Debt Early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Build You Project with MVC Architecture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2" name="Shape 73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33" name="Shape 73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Shape 737"/>
          <p:cNvSpPr txBox="1"/>
          <p:nvPr>
            <p:ph idx="12" type="sldNum"/>
          </p:nvPr>
        </p:nvSpPr>
        <p:spPr>
          <a:xfrm>
            <a:off x="8300370" y="4749850"/>
            <a:ext cx="805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None/>
            </a:pPr>
            <a:r>
              <a:rPr lang="en"/>
              <a:t>Jin Gu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1381250" y="922675"/>
            <a:ext cx="3936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Give TDD a</a:t>
            </a:r>
            <a:r>
              <a:rPr lang="en"/>
              <a:t> </a:t>
            </a:r>
            <a:r>
              <a:rPr lang="en" sz="3000">
                <a:solidFill>
                  <a:schemeClr val="dk1"/>
                </a:solidFill>
              </a:rPr>
              <a:t>Try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1381250" y="1618700"/>
            <a:ext cx="43227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Write tests later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 idea about the direction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Unit tests always broke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Write tests first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Clearly where to go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Life is better again</a:t>
            </a:r>
          </a:p>
        </p:txBody>
      </p:sp>
      <p:grpSp>
        <p:nvGrpSpPr>
          <p:cNvPr id="744" name="Shape 744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45" name="Shape 745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00" y="1464999"/>
            <a:ext cx="2227649" cy="35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>
            <p:ph idx="12" type="sldNum"/>
          </p:nvPr>
        </p:nvSpPr>
        <p:spPr>
          <a:xfrm>
            <a:off x="8340821" y="4749850"/>
            <a:ext cx="764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Jin Gu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type="title"/>
          </p:nvPr>
        </p:nvSpPr>
        <p:spPr>
          <a:xfrm>
            <a:off x="1381250" y="922675"/>
            <a:ext cx="50652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Happy Pair Programming</a:t>
            </a:r>
          </a:p>
        </p:txBody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1381250" y="1618700"/>
            <a:ext cx="43227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Stay at home, died alone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Find bugs and fix them by individual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Efficiency improves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Find bugs easier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Team work is happy</a:t>
            </a:r>
          </a:p>
        </p:txBody>
      </p:sp>
      <p:grpSp>
        <p:nvGrpSpPr>
          <p:cNvPr id="757" name="Shape 7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58" name="Shape 75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24" y="1933837"/>
            <a:ext cx="3525799" cy="26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>
            <p:ph idx="12" type="sldNum"/>
          </p:nvPr>
        </p:nvSpPr>
        <p:spPr>
          <a:xfrm>
            <a:off x="8185769" y="4749850"/>
            <a:ext cx="9198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Jin Gu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title"/>
          </p:nvPr>
        </p:nvSpPr>
        <p:spPr>
          <a:xfrm>
            <a:off x="1381250" y="922675"/>
            <a:ext cx="3936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Pay Your Debt Early</a:t>
            </a:r>
          </a:p>
        </p:txBody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1381250" y="1618700"/>
            <a:ext cx="43227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Work later before the due day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Spend much time to pay the debt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Efficiency improves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more elegant use case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Life becomes better again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37" y="2983337"/>
            <a:ext cx="4076574" cy="1866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Shape 77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72" name="Shape 77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Shape 776"/>
          <p:cNvSpPr txBox="1"/>
          <p:nvPr>
            <p:ph idx="12" type="sldNum"/>
          </p:nvPr>
        </p:nvSpPr>
        <p:spPr>
          <a:xfrm>
            <a:off x="8300370" y="4749850"/>
            <a:ext cx="805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Jin Gu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type="title"/>
          </p:nvPr>
        </p:nvSpPr>
        <p:spPr>
          <a:xfrm>
            <a:off x="1381250" y="922675"/>
            <a:ext cx="61170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Welcome to MVC Architecture</a:t>
            </a:r>
            <a:r>
              <a:rPr lang="en"/>
              <a:t> </a:t>
            </a:r>
          </a:p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1381250" y="1618700"/>
            <a:ext cx="38013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Everything is in a mess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Hard to follow the 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Low coupling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High cohesion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 to add a new user case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 for a beginner to start</a:t>
            </a:r>
          </a:p>
        </p:txBody>
      </p:sp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924" y="1876550"/>
            <a:ext cx="3801425" cy="271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Shape 784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85" name="Shape 785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Shape 789"/>
          <p:cNvSpPr txBox="1"/>
          <p:nvPr>
            <p:ph idx="12" type="sldNum"/>
          </p:nvPr>
        </p:nvSpPr>
        <p:spPr>
          <a:xfrm>
            <a:off x="8199244" y="4749850"/>
            <a:ext cx="906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Jin Gu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4294967295" type="ctrTitle"/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Thank you!</a:t>
            </a:r>
          </a:p>
        </p:txBody>
      </p:sp>
      <p:cxnSp>
        <p:nvCxnSpPr>
          <p:cNvPr id="795" name="Shape 795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6" name="Shape 796"/>
          <p:cNvSpPr/>
          <p:nvPr/>
        </p:nvSpPr>
        <p:spPr>
          <a:xfrm>
            <a:off x="3470200" y="56693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7" name="Shape 797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798" name="Shape 79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Shape 800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801" name="Shape 801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Shape 805"/>
          <p:cNvSpPr/>
          <p:nvPr/>
        </p:nvSpPr>
        <p:spPr>
          <a:xfrm>
            <a:off x="3936799" y="1094078"/>
            <a:ext cx="161807" cy="15449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 rot="2697385">
            <a:off x="5003062" y="1885038"/>
            <a:ext cx="245621" cy="234528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5197375" y="1751150"/>
            <a:ext cx="98383" cy="9397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/>
        </p:nvSpPr>
        <p:spPr>
          <a:xfrm rot="1280154">
            <a:off x="3824696" y="1560092"/>
            <a:ext cx="98367" cy="9397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Technology Selection</a:t>
            </a:r>
          </a:p>
        </p:txBody>
      </p:sp>
      <p:grpSp>
        <p:nvGrpSpPr>
          <p:cNvPr id="135" name="Shape 13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36" name="Shape 13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40" name="Shape 140"/>
          <p:cNvGraphicFramePr/>
          <p:nvPr/>
        </p:nvGraphicFramePr>
        <p:xfrm>
          <a:off x="1602950" y="214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{190B5896-0D77-4566-88BE-2CAAC7FDAEB4}</a:tableStyleId>
              </a:tblPr>
              <a:tblGrid>
                <a:gridCol w="1428750"/>
                <a:gridCol w="3829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Github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Version control and issue tracking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Trello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Project and backlog management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CircleCI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Continuous integration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41" name="Shape 141"/>
          <p:cNvSpPr txBox="1"/>
          <p:nvPr>
            <p:ph idx="12" type="sldNum"/>
          </p:nvPr>
        </p:nvSpPr>
        <p:spPr>
          <a:xfrm>
            <a:off x="8226219" y="4749850"/>
            <a:ext cx="879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Technology Selection</a:t>
            </a:r>
          </a:p>
        </p:txBody>
      </p:sp>
      <p:grpSp>
        <p:nvGrpSpPr>
          <p:cNvPr id="147" name="Shape 14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8" name="Shape 14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52" name="Shape 152"/>
          <p:cNvGraphicFramePr/>
          <p:nvPr/>
        </p:nvGraphicFramePr>
        <p:xfrm>
          <a:off x="1537525" y="178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{190B5896-0D77-4566-88BE-2CAAC7FDAEB4}</a:tableStyleId>
              </a:tblPr>
              <a:tblGrid>
                <a:gridCol w="1769550"/>
                <a:gridCol w="47424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Selemium IDE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UI, system and acceptance testing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Excel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Documenting for application’s RESTful API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StarUml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Diagram editing, creating UML artifacts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Webstorm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Integrated Development Environment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Istanbul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CodeCoverage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Mocha &amp; Grunt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Used for unit test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53" name="Shape 153"/>
          <p:cNvSpPr txBox="1"/>
          <p:nvPr>
            <p:ph idx="12" type="sldNum"/>
          </p:nvPr>
        </p:nvSpPr>
        <p:spPr>
          <a:xfrm>
            <a:off x="8118368" y="4749850"/>
            <a:ext cx="9870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hape 15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600" y="206774"/>
            <a:ext cx="6782099" cy="464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8165543" y="4749850"/>
            <a:ext cx="939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381250" y="922675"/>
            <a:ext cx="45798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Code Architecture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67" name="Shape 16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2742150" y="1480024"/>
            <a:ext cx="3178549" cy="34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2" type="sldNum"/>
          </p:nvPr>
        </p:nvSpPr>
        <p:spPr>
          <a:xfrm>
            <a:off x="8367771" y="4749850"/>
            <a:ext cx="737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Jiyu Shi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